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5"/>
  </p:notesMasterIdLst>
  <p:sldIdLst>
    <p:sldId id="256" r:id="rId2"/>
    <p:sldId id="257" r:id="rId3"/>
    <p:sldId id="261" r:id="rId4"/>
    <p:sldId id="258" r:id="rId5"/>
    <p:sldId id="259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70" r:id="rId14"/>
    <p:sldId id="271" r:id="rId15"/>
    <p:sldId id="272" r:id="rId16"/>
    <p:sldId id="273" r:id="rId17"/>
    <p:sldId id="274" r:id="rId18"/>
    <p:sldId id="269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4" r:id="rId27"/>
    <p:sldId id="283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93A9A4-D3F9-46DD-88EE-73B9394A2B16}" type="datetimeFigureOut">
              <a:rPr lang="en-US" smtClean="0"/>
              <a:t>8/7/2011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127F40-5D09-4009-932F-642228F54D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0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E78139-A423-43C8-8D4E-0E5597FF6EB2}" type="slidenum">
              <a:rPr lang="en-US"/>
              <a:pPr/>
              <a:t>19</a:t>
            </a:fld>
            <a:endParaRPr lang="en-US"/>
          </a:p>
        </p:txBody>
      </p:sp>
      <p:sp>
        <p:nvSpPr>
          <p:cNvPr id="67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FF44-0EF4-4335-899D-9C3CDD86C1E9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3F4ED88-B517-4658-83D1-DA4A941887F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FF44-0EF4-4335-899D-9C3CDD86C1E9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D88-B517-4658-83D1-DA4A941887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FF44-0EF4-4335-899D-9C3CDD86C1E9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D88-B517-4658-83D1-DA4A941887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FF44-0EF4-4335-899D-9C3CDD86C1E9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D88-B517-4658-83D1-DA4A941887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FF44-0EF4-4335-899D-9C3CDD86C1E9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D88-B517-4658-83D1-DA4A941887F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FF44-0EF4-4335-899D-9C3CDD86C1E9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D88-B517-4658-83D1-DA4A941887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FF44-0EF4-4335-899D-9C3CDD86C1E9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D88-B517-4658-83D1-DA4A941887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FF44-0EF4-4335-899D-9C3CDD86C1E9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D88-B517-4658-83D1-DA4A941887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FF44-0EF4-4335-899D-9C3CDD86C1E9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D88-B517-4658-83D1-DA4A941887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FF44-0EF4-4335-899D-9C3CDD86C1E9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D88-B517-4658-83D1-DA4A941887F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FF44-0EF4-4335-899D-9C3CDD86C1E9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D88-B517-4658-83D1-DA4A941887F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C60FF44-0EF4-4335-899D-9C3CDD86C1E9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3F4ED88-B517-4658-83D1-DA4A941887F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Bones and joints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6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919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Bone markings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en-US" sz="1700" dirty="0">
                <a:solidFill>
                  <a:srgbClr val="000000"/>
                </a:solidFill>
              </a:rPr>
              <a:t>Distinguishing features</a:t>
            </a:r>
          </a:p>
          <a:p>
            <a:pPr>
              <a:lnSpc>
                <a:spcPct val="70000"/>
              </a:lnSpc>
            </a:pPr>
            <a:r>
              <a:rPr lang="en-US" sz="1700" dirty="0" smtClean="0">
                <a:solidFill>
                  <a:srgbClr val="000000"/>
                </a:solidFill>
              </a:rPr>
              <a:t>Projections – usually for muscle or ligament attachment</a:t>
            </a:r>
            <a:endParaRPr lang="en-US" sz="1700" dirty="0">
              <a:solidFill>
                <a:srgbClr val="000000"/>
              </a:solidFill>
            </a:endParaRPr>
          </a:p>
          <a:p>
            <a:pPr lvl="1">
              <a:lnSpc>
                <a:spcPct val="70000"/>
              </a:lnSpc>
            </a:pPr>
            <a:r>
              <a:rPr lang="en-US" sz="1700" dirty="0">
                <a:solidFill>
                  <a:srgbClr val="000000"/>
                </a:solidFill>
              </a:rPr>
              <a:t>Head</a:t>
            </a:r>
          </a:p>
          <a:p>
            <a:pPr lvl="1">
              <a:lnSpc>
                <a:spcPct val="70000"/>
              </a:lnSpc>
            </a:pPr>
            <a:r>
              <a:rPr lang="en-US" sz="1700" dirty="0">
                <a:solidFill>
                  <a:srgbClr val="000000"/>
                </a:solidFill>
              </a:rPr>
              <a:t>Process</a:t>
            </a:r>
          </a:p>
          <a:p>
            <a:pPr lvl="1">
              <a:lnSpc>
                <a:spcPct val="70000"/>
              </a:lnSpc>
            </a:pPr>
            <a:r>
              <a:rPr lang="en-US" sz="1700" dirty="0">
                <a:solidFill>
                  <a:srgbClr val="000000"/>
                </a:solidFill>
              </a:rPr>
              <a:t>Condyle</a:t>
            </a:r>
          </a:p>
          <a:p>
            <a:pPr lvl="1">
              <a:lnSpc>
                <a:spcPct val="70000"/>
              </a:lnSpc>
            </a:pPr>
            <a:r>
              <a:rPr lang="en-US" sz="1700" dirty="0">
                <a:solidFill>
                  <a:srgbClr val="000000"/>
                </a:solidFill>
              </a:rPr>
              <a:t>Crest</a:t>
            </a:r>
          </a:p>
          <a:p>
            <a:pPr lvl="1">
              <a:lnSpc>
                <a:spcPct val="70000"/>
              </a:lnSpc>
            </a:pPr>
            <a:r>
              <a:rPr lang="en-US" sz="1700" dirty="0">
                <a:solidFill>
                  <a:srgbClr val="000000"/>
                </a:solidFill>
              </a:rPr>
              <a:t>Spine</a:t>
            </a:r>
          </a:p>
          <a:p>
            <a:pPr>
              <a:lnSpc>
                <a:spcPct val="70000"/>
              </a:lnSpc>
            </a:pPr>
            <a:r>
              <a:rPr lang="en-US" sz="1700" dirty="0">
                <a:solidFill>
                  <a:srgbClr val="000000"/>
                </a:solidFill>
              </a:rPr>
              <a:t>Depressions or </a:t>
            </a:r>
            <a:r>
              <a:rPr lang="en-US" sz="1700" dirty="0" smtClean="0">
                <a:solidFill>
                  <a:srgbClr val="000000"/>
                </a:solidFill>
              </a:rPr>
              <a:t>holes- to allow for articulations and innervation </a:t>
            </a:r>
            <a:endParaRPr lang="en-US" sz="1700" dirty="0">
              <a:solidFill>
                <a:srgbClr val="000000"/>
              </a:solidFill>
            </a:endParaRPr>
          </a:p>
          <a:p>
            <a:pPr lvl="1">
              <a:lnSpc>
                <a:spcPct val="70000"/>
              </a:lnSpc>
            </a:pPr>
            <a:r>
              <a:rPr lang="en-US" sz="1700" dirty="0">
                <a:solidFill>
                  <a:srgbClr val="000000"/>
                </a:solidFill>
              </a:rPr>
              <a:t>Foramen</a:t>
            </a:r>
          </a:p>
          <a:p>
            <a:pPr lvl="1">
              <a:lnSpc>
                <a:spcPct val="70000"/>
              </a:lnSpc>
            </a:pPr>
            <a:r>
              <a:rPr lang="en-US" sz="1700" dirty="0">
                <a:solidFill>
                  <a:srgbClr val="000000"/>
                </a:solidFill>
              </a:rPr>
              <a:t>Sinus</a:t>
            </a:r>
          </a:p>
          <a:p>
            <a:pPr lvl="1">
              <a:lnSpc>
                <a:spcPct val="70000"/>
              </a:lnSpc>
            </a:pPr>
            <a:r>
              <a:rPr lang="en-US" sz="1700" dirty="0">
                <a:solidFill>
                  <a:srgbClr val="000000"/>
                </a:solidFill>
              </a:rPr>
              <a:t>Fossa</a:t>
            </a:r>
          </a:p>
          <a:p>
            <a:pPr lvl="1">
              <a:lnSpc>
                <a:spcPct val="70000"/>
              </a:lnSpc>
            </a:pPr>
            <a:r>
              <a:rPr lang="en-US" sz="1700" dirty="0">
                <a:solidFill>
                  <a:srgbClr val="000000"/>
                </a:solidFill>
              </a:rPr>
              <a:t>Meatus</a:t>
            </a:r>
            <a:endParaRPr lang="en-US" sz="1700" dirty="0"/>
          </a:p>
          <a:p>
            <a:r>
              <a:rPr lang="en-US" dirty="0" smtClean="0"/>
              <a:t>Page 93 gives good descriptions, we will explore more in 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871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Bones of the axial skeleton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5334000" cy="4373563"/>
          </a:xfrm>
        </p:spPr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Two main groups of bones</a:t>
            </a:r>
          </a:p>
          <a:p>
            <a:r>
              <a:rPr lang="en-US" dirty="0">
                <a:solidFill>
                  <a:srgbClr val="000000"/>
                </a:solidFill>
              </a:rPr>
              <a:t>Axial skeleton—80 bones of the head and trunk</a:t>
            </a:r>
          </a:p>
          <a:p>
            <a:r>
              <a:rPr lang="en-US" dirty="0">
                <a:solidFill>
                  <a:srgbClr val="000000"/>
                </a:solidFill>
              </a:rPr>
              <a:t>Appendicular skeleton—126 bones of the extremities</a:t>
            </a:r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442001"/>
            <a:ext cx="2819400" cy="5380140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74075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skull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Cranial </a:t>
            </a:r>
            <a:r>
              <a:rPr lang="en-US" dirty="0" smtClean="0"/>
              <a:t>bones- occipital, parietal, temporal, frontal</a:t>
            </a:r>
          </a:p>
          <a:p>
            <a:endParaRPr lang="en-US" dirty="0"/>
          </a:p>
          <a:p>
            <a:r>
              <a:rPr lang="en-US" dirty="0"/>
              <a:t>Facial </a:t>
            </a:r>
            <a:r>
              <a:rPr lang="en-US" dirty="0" smtClean="0"/>
              <a:t>bones- </a:t>
            </a:r>
            <a:r>
              <a:rPr lang="en-US" dirty="0" err="1" smtClean="0"/>
              <a:t>zygomatic</a:t>
            </a:r>
            <a:r>
              <a:rPr lang="en-US" dirty="0" smtClean="0"/>
              <a:t>, mandible, maxilla, sphenoid</a:t>
            </a:r>
          </a:p>
          <a:p>
            <a:endParaRPr lang="en-US" dirty="0"/>
          </a:p>
          <a:p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17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61"/>
          <a:stretch>
            <a:fillRect/>
          </a:stretch>
        </p:blipFill>
        <p:spPr bwMode="auto">
          <a:xfrm>
            <a:off x="1524000" y="381000"/>
            <a:ext cx="5718765" cy="5850985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9400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97780"/>
            <a:ext cx="4343442" cy="6560220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66902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644"/>
          <a:stretch>
            <a:fillRect/>
          </a:stretch>
        </p:blipFill>
        <p:spPr bwMode="auto">
          <a:xfrm>
            <a:off x="1295400" y="1143000"/>
            <a:ext cx="6635750" cy="4710089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32158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0"/>
            <a:ext cx="4712156" cy="6489132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03606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Infant skull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3581400" cy="4373563"/>
          </a:xfrm>
        </p:spPr>
        <p:txBody>
          <a:bodyPr/>
          <a:lstStyle/>
          <a:p>
            <a:r>
              <a:rPr lang="en-US" dirty="0"/>
              <a:t>Infant skull- bones are not fused to allow passage through birth canal, fontanel= soft spot</a:t>
            </a:r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584236"/>
            <a:ext cx="3733800" cy="4967377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1325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Axial skeleton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8499"/>
            <a:ext cx="3962400" cy="4373563"/>
          </a:xfrm>
        </p:spPr>
        <p:txBody>
          <a:bodyPr/>
          <a:lstStyle/>
          <a:p>
            <a:r>
              <a:rPr lang="en-US" sz="1800" dirty="0">
                <a:solidFill>
                  <a:srgbClr val="000000"/>
                </a:solidFill>
              </a:rPr>
              <a:t>Vertebral column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</a:rPr>
              <a:t>Cervical vertebrae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</a:rPr>
              <a:t>Thoracic vertebrae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</a:rPr>
              <a:t>Lumbar vertebrae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</a:rPr>
              <a:t>Sacral vertebrae (sacrum)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</a:rPr>
              <a:t>Coccygeal vertebrae (coccyx)</a:t>
            </a:r>
          </a:p>
          <a:p>
            <a:endParaRPr lang="en-US" dirty="0"/>
          </a:p>
        </p:txBody>
      </p:sp>
      <p:pic>
        <p:nvPicPr>
          <p:cNvPr id="5" name="Picture 4" descr="07_0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602" y="1219199"/>
            <a:ext cx="4424597" cy="5292165"/>
          </a:xfrm>
          <a:prstGeom prst="rect">
            <a:avLst/>
          </a:prstGeom>
          <a:noFill/>
          <a:ln w="76200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8076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07_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77153"/>
            <a:ext cx="6858000" cy="5562600"/>
          </a:xfrm>
          <a:prstGeom prst="rect">
            <a:avLst/>
          </a:prstGeom>
          <a:noFill/>
          <a:ln w="76200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756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skeleton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Bones</a:t>
            </a:r>
          </a:p>
          <a:p>
            <a:r>
              <a:rPr lang="en-US" dirty="0" smtClean="0"/>
              <a:t>Joints</a:t>
            </a:r>
          </a:p>
          <a:p>
            <a:r>
              <a:rPr lang="en-US" dirty="0" smtClean="0"/>
              <a:t>Connective tissue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6373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and axis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135981"/>
            <a:ext cx="6337300" cy="3606800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174164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3657600" cy="4373563"/>
          </a:xfrm>
        </p:spPr>
        <p:txBody>
          <a:bodyPr/>
          <a:lstStyle/>
          <a:p>
            <a:r>
              <a:rPr lang="en-US" sz="1800" dirty="0">
                <a:solidFill>
                  <a:srgbClr val="000000"/>
                </a:solidFill>
              </a:rPr>
              <a:t>Thorax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</a:rPr>
              <a:t>Sternum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</a:rPr>
              <a:t>Ribs</a:t>
            </a:r>
          </a:p>
          <a:p>
            <a:pPr lvl="2"/>
            <a:r>
              <a:rPr lang="en-US" sz="1800" dirty="0">
                <a:solidFill>
                  <a:srgbClr val="000000"/>
                </a:solidFill>
              </a:rPr>
              <a:t>True ribs</a:t>
            </a:r>
          </a:p>
          <a:p>
            <a:pPr lvl="2"/>
            <a:r>
              <a:rPr lang="en-US" sz="1800" dirty="0">
                <a:solidFill>
                  <a:srgbClr val="000000"/>
                </a:solidFill>
              </a:rPr>
              <a:t>False ribs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</a:rPr>
              <a:t>Manubrium</a:t>
            </a:r>
          </a:p>
          <a:p>
            <a:pPr lvl="1"/>
            <a:r>
              <a:rPr lang="en-US" sz="1800" dirty="0" err="1">
                <a:solidFill>
                  <a:srgbClr val="000000"/>
                </a:solidFill>
              </a:rPr>
              <a:t>Clavicular</a:t>
            </a:r>
            <a:r>
              <a:rPr lang="en-US" sz="1800" dirty="0">
                <a:solidFill>
                  <a:srgbClr val="000000"/>
                </a:solidFill>
              </a:rPr>
              <a:t> notch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</a:rPr>
              <a:t>Sternal angle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</a:rPr>
              <a:t>Xiphoid process</a:t>
            </a:r>
            <a:endParaRPr lang="en-US" sz="18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752600"/>
            <a:ext cx="5062583" cy="3598863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67515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Appendicular skeleton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Two divisions </a:t>
            </a:r>
          </a:p>
          <a:p>
            <a:r>
              <a:rPr lang="en-US" dirty="0">
                <a:solidFill>
                  <a:srgbClr val="000000"/>
                </a:solidFill>
              </a:rPr>
              <a:t>Upper</a:t>
            </a:r>
          </a:p>
          <a:p>
            <a:r>
              <a:rPr lang="en-US" dirty="0">
                <a:solidFill>
                  <a:srgbClr val="000000"/>
                </a:solidFill>
              </a:rPr>
              <a:t>Lower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4437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Pectoral girdle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4419600" cy="4373563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The shoulder 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Clavicle (collarbone)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Scapula (shoulder blade)</a:t>
            </a:r>
          </a:p>
          <a:p>
            <a:pPr lvl="1"/>
            <a:r>
              <a:rPr lang="en-US" dirty="0" err="1">
                <a:solidFill>
                  <a:srgbClr val="000000"/>
                </a:solidFill>
              </a:rPr>
              <a:t>Supraspinous</a:t>
            </a:r>
            <a:r>
              <a:rPr lang="en-US" dirty="0">
                <a:solidFill>
                  <a:srgbClr val="000000"/>
                </a:solidFill>
              </a:rPr>
              <a:t> fossa and </a:t>
            </a:r>
            <a:r>
              <a:rPr lang="en-US" dirty="0" err="1">
                <a:solidFill>
                  <a:srgbClr val="000000"/>
                </a:solidFill>
              </a:rPr>
              <a:t>infraspinous</a:t>
            </a:r>
            <a:r>
              <a:rPr lang="en-US" dirty="0">
                <a:solidFill>
                  <a:srgbClr val="000000"/>
                </a:solidFill>
              </a:rPr>
              <a:t> fossa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Acromion</a:t>
            </a:r>
          </a:p>
          <a:p>
            <a:pPr lvl="1"/>
            <a:r>
              <a:rPr lang="en-US" dirty="0" err="1">
                <a:solidFill>
                  <a:srgbClr val="000000"/>
                </a:solidFill>
              </a:rPr>
              <a:t>Glenoid</a:t>
            </a:r>
            <a:r>
              <a:rPr lang="en-US" dirty="0">
                <a:solidFill>
                  <a:srgbClr val="000000"/>
                </a:solidFill>
              </a:rPr>
              <a:t> cavity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Coracoid process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404" y="3962400"/>
            <a:ext cx="5660596" cy="2891118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637609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4724400" cy="464820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2000" dirty="0">
                <a:solidFill>
                  <a:srgbClr val="000000"/>
                </a:solidFill>
              </a:rPr>
              <a:t>The upper extremity</a:t>
            </a:r>
          </a:p>
          <a:p>
            <a:pPr lvl="1">
              <a:lnSpc>
                <a:spcPct val="70000"/>
              </a:lnSpc>
            </a:pPr>
            <a:r>
              <a:rPr lang="en-US" dirty="0" err="1">
                <a:solidFill>
                  <a:srgbClr val="000000"/>
                </a:solidFill>
              </a:rPr>
              <a:t>Humerus</a:t>
            </a:r>
            <a:r>
              <a:rPr lang="en-US" dirty="0">
                <a:solidFill>
                  <a:srgbClr val="000000"/>
                </a:solidFill>
              </a:rPr>
              <a:t> (arm bone)</a:t>
            </a:r>
          </a:p>
          <a:p>
            <a:pPr lvl="2">
              <a:lnSpc>
                <a:spcPct val="70000"/>
              </a:lnSpc>
            </a:pPr>
            <a:r>
              <a:rPr lang="en-US" sz="2000" dirty="0">
                <a:solidFill>
                  <a:srgbClr val="000000"/>
                </a:solidFill>
              </a:rPr>
              <a:t>Medial and lateral epicondyles</a:t>
            </a:r>
          </a:p>
          <a:p>
            <a:pPr lvl="2">
              <a:lnSpc>
                <a:spcPct val="70000"/>
              </a:lnSpc>
            </a:pPr>
            <a:r>
              <a:rPr lang="en-US" sz="2000" dirty="0">
                <a:solidFill>
                  <a:srgbClr val="000000"/>
                </a:solidFill>
              </a:rPr>
              <a:t>Trochlea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472" y="2362200"/>
            <a:ext cx="4270837" cy="3621088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58589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Radius and ulna</a:t>
            </a:r>
            <a:endParaRPr lang="en-US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676400"/>
            <a:ext cx="5335960" cy="4373563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38199" y="1676400"/>
            <a:ext cx="2362201" cy="411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70000"/>
              </a:lnSpc>
            </a:pPr>
            <a:r>
              <a:rPr lang="en-US" dirty="0" smtClean="0">
                <a:solidFill>
                  <a:srgbClr val="000000"/>
                </a:solidFill>
              </a:rPr>
              <a:t>Ulna and radius (forearm bones)</a:t>
            </a:r>
          </a:p>
          <a:p>
            <a:pPr lvl="1">
              <a:lnSpc>
                <a:spcPct val="70000"/>
              </a:lnSpc>
            </a:pPr>
            <a:endParaRPr lang="en-US" sz="2000" dirty="0">
              <a:solidFill>
                <a:srgbClr val="000000"/>
              </a:solidFill>
            </a:endParaRPr>
          </a:p>
          <a:p>
            <a:pPr lvl="1">
              <a:lnSpc>
                <a:spcPct val="7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Distal projection (</a:t>
            </a:r>
            <a:r>
              <a:rPr lang="en-US" sz="2000" dirty="0" err="1" smtClean="0">
                <a:solidFill>
                  <a:srgbClr val="000000"/>
                </a:solidFill>
              </a:rPr>
              <a:t>styloid</a:t>
            </a:r>
            <a:r>
              <a:rPr lang="en-US" sz="2000" dirty="0" smtClean="0">
                <a:solidFill>
                  <a:srgbClr val="000000"/>
                </a:solidFill>
              </a:rPr>
              <a:t> process)</a:t>
            </a:r>
          </a:p>
          <a:p>
            <a:pPr lvl="1">
              <a:lnSpc>
                <a:spcPct val="70000"/>
              </a:lnSpc>
            </a:pPr>
            <a:endParaRPr lang="en-US" sz="2000" dirty="0" smtClean="0">
              <a:solidFill>
                <a:srgbClr val="000000"/>
              </a:solidFill>
            </a:endParaRPr>
          </a:p>
          <a:p>
            <a:pPr lvl="1">
              <a:lnSpc>
                <a:spcPct val="7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Olecranon</a:t>
            </a:r>
            <a:endParaRPr lang="en-US" sz="2000" dirty="0">
              <a:solidFill>
                <a:srgbClr val="000000"/>
              </a:solidFill>
            </a:endParaRPr>
          </a:p>
          <a:p>
            <a:pPr lvl="1">
              <a:lnSpc>
                <a:spcPct val="70000"/>
              </a:lnSpc>
            </a:pPr>
            <a:endParaRPr lang="en-US" sz="2000" dirty="0" smtClean="0">
              <a:solidFill>
                <a:srgbClr val="000000"/>
              </a:solidFill>
            </a:endParaRPr>
          </a:p>
          <a:p>
            <a:pPr lvl="1">
              <a:lnSpc>
                <a:spcPct val="7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Trochlear notch (semilunar notch)</a:t>
            </a:r>
          </a:p>
          <a:p>
            <a:pPr lvl="1">
              <a:lnSpc>
                <a:spcPct val="70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 lvl="1">
              <a:lnSpc>
                <a:spcPct val="70000"/>
              </a:lnSpc>
            </a:pPr>
            <a:r>
              <a:rPr lang="en-US" dirty="0" smtClean="0">
                <a:solidFill>
                  <a:srgbClr val="000000"/>
                </a:solidFill>
              </a:rPr>
              <a:t>Radius (forearm bone)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6556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Forearm movement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735" y="1752600"/>
            <a:ext cx="3646529" cy="4373563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663584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Elbow joint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431" y="1752600"/>
            <a:ext cx="4425138" cy="4373563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448797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</a:t>
            </a:r>
            <a:endParaRPr lang="en-US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752600"/>
            <a:ext cx="5593114" cy="4373563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1828800"/>
            <a:ext cx="2667000" cy="2696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7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Carpal bones (wrist)</a:t>
            </a:r>
          </a:p>
          <a:p>
            <a:pPr lvl="1">
              <a:lnSpc>
                <a:spcPct val="70000"/>
              </a:lnSpc>
            </a:pPr>
            <a:endParaRPr lang="en-US" sz="2400" dirty="0" smtClean="0">
              <a:solidFill>
                <a:srgbClr val="000000"/>
              </a:solidFill>
            </a:endParaRPr>
          </a:p>
          <a:p>
            <a:pPr lvl="1">
              <a:lnSpc>
                <a:spcPct val="7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Metacarpal bones (palm)</a:t>
            </a:r>
          </a:p>
          <a:p>
            <a:pPr lvl="1">
              <a:lnSpc>
                <a:spcPct val="70000"/>
              </a:lnSpc>
            </a:pPr>
            <a:endParaRPr lang="en-US" sz="2400" dirty="0" smtClean="0">
              <a:solidFill>
                <a:srgbClr val="000000"/>
              </a:solidFill>
            </a:endParaRPr>
          </a:p>
          <a:p>
            <a:pPr lvl="1">
              <a:lnSpc>
                <a:spcPct val="7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Phalanges (finger bones)</a:t>
            </a: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03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Pelvic girdle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30200" y="2346325"/>
            <a:ext cx="8613775" cy="4206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r>
              <a:rPr lang="en-US" dirty="0" smtClean="0">
                <a:solidFill>
                  <a:srgbClr val="000000"/>
                </a:solidFill>
              </a:rPr>
              <a:t>The pelvic bones (</a:t>
            </a:r>
            <a:r>
              <a:rPr lang="en-US" dirty="0" err="1" smtClean="0">
                <a:solidFill>
                  <a:srgbClr val="000000"/>
                </a:solidFill>
              </a:rPr>
              <a:t>ossa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coxae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 lvl="1">
              <a:lnSpc>
                <a:spcPct val="7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Ilium</a:t>
            </a:r>
          </a:p>
          <a:p>
            <a:pPr lvl="2">
              <a:lnSpc>
                <a:spcPct val="7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Iliac crest</a:t>
            </a:r>
          </a:p>
          <a:p>
            <a:pPr lvl="2">
              <a:lnSpc>
                <a:spcPct val="7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Anterior superior iliac spine</a:t>
            </a:r>
          </a:p>
          <a:p>
            <a:pPr lvl="1">
              <a:lnSpc>
                <a:spcPct val="7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Ischium</a:t>
            </a:r>
          </a:p>
          <a:p>
            <a:pPr lvl="2">
              <a:lnSpc>
                <a:spcPct val="70000"/>
              </a:lnSpc>
            </a:pPr>
            <a:r>
              <a:rPr lang="en-US" sz="2400" dirty="0" err="1" smtClean="0">
                <a:solidFill>
                  <a:srgbClr val="000000"/>
                </a:solidFill>
              </a:rPr>
              <a:t>Ischial</a:t>
            </a:r>
            <a:r>
              <a:rPr lang="en-US" sz="2400" dirty="0" smtClean="0">
                <a:solidFill>
                  <a:srgbClr val="000000"/>
                </a:solidFill>
              </a:rPr>
              <a:t> spine</a:t>
            </a:r>
          </a:p>
          <a:p>
            <a:pPr lvl="2">
              <a:lnSpc>
                <a:spcPct val="70000"/>
              </a:lnSpc>
            </a:pPr>
            <a:r>
              <a:rPr lang="en-US" sz="2400" dirty="0" err="1" smtClean="0">
                <a:solidFill>
                  <a:srgbClr val="000000"/>
                </a:solidFill>
              </a:rPr>
              <a:t>Ischial</a:t>
            </a:r>
            <a:r>
              <a:rPr lang="en-US" sz="2400" dirty="0" smtClean="0">
                <a:solidFill>
                  <a:srgbClr val="000000"/>
                </a:solidFill>
              </a:rPr>
              <a:t> tuberosity</a:t>
            </a:r>
          </a:p>
          <a:p>
            <a:pPr lvl="1">
              <a:lnSpc>
                <a:spcPct val="7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Pubis</a:t>
            </a:r>
          </a:p>
          <a:p>
            <a:pPr lvl="2">
              <a:lnSpc>
                <a:spcPct val="7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Pubic </a:t>
            </a:r>
            <a:r>
              <a:rPr lang="en-US" sz="2400" dirty="0" err="1" smtClean="0">
                <a:solidFill>
                  <a:srgbClr val="000000"/>
                </a:solidFill>
              </a:rPr>
              <a:t>symphysis</a:t>
            </a:r>
            <a:endParaRPr lang="en-US" sz="2400" dirty="0" smtClean="0">
              <a:solidFill>
                <a:srgbClr val="000000"/>
              </a:solidFill>
            </a:endParaRPr>
          </a:p>
          <a:p>
            <a:pPr lvl="1">
              <a:lnSpc>
                <a:spcPct val="7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Features of pelvis</a:t>
            </a:r>
          </a:p>
          <a:p>
            <a:pPr lvl="2">
              <a:lnSpc>
                <a:spcPct val="7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Acetabulum</a:t>
            </a:r>
          </a:p>
          <a:p>
            <a:pPr lvl="2">
              <a:lnSpc>
                <a:spcPct val="70000"/>
              </a:lnSpc>
            </a:pPr>
            <a:r>
              <a:rPr lang="en-US" sz="2400" dirty="0" err="1" smtClean="0">
                <a:solidFill>
                  <a:srgbClr val="000000"/>
                </a:solidFill>
              </a:rPr>
              <a:t>Obturator</a:t>
            </a:r>
            <a:r>
              <a:rPr lang="en-US" sz="2400" dirty="0" smtClean="0">
                <a:solidFill>
                  <a:srgbClr val="000000"/>
                </a:solidFill>
              </a:rPr>
              <a:t> foramen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713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9177"/>
            <a:ext cx="3505200" cy="6688823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900324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01" y="914400"/>
            <a:ext cx="9020293" cy="4447381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35503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Male </a:t>
            </a:r>
            <a:r>
              <a:rPr lang="en-US" dirty="0" err="1" smtClean="0"/>
              <a:t>vs</a:t>
            </a:r>
            <a:r>
              <a:rPr lang="en-US" dirty="0" smtClean="0"/>
              <a:t> female pelvis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057400"/>
            <a:ext cx="5461000" cy="2641600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0" y="1905000"/>
            <a:ext cx="290720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Female pelvis is: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More lighter in weight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More flared ilia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Pubic arch is wider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Pelvic opening is wider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Pubic outlet is larger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Sacrum and coccyx are shorter and less curved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407639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Legs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4572000" cy="28956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dirty="0">
                <a:solidFill>
                  <a:srgbClr val="000000"/>
                </a:solidFill>
              </a:rPr>
              <a:t>The lower extremity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Femur (thigh)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Greater trochanter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Lesser trochanter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Linea </a:t>
            </a:r>
            <a:r>
              <a:rPr lang="en-US" dirty="0" err="1">
                <a:solidFill>
                  <a:srgbClr val="000000"/>
                </a:solidFill>
              </a:rPr>
              <a:t>aspera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Patella</a:t>
            </a:r>
          </a:p>
          <a:p>
            <a:endParaRPr lang="en-US" sz="20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387676"/>
            <a:ext cx="4895850" cy="5240137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886734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legs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4038600" cy="4800600"/>
          </a:xfrm>
        </p:spPr>
        <p:txBody>
          <a:bodyPr/>
          <a:lstStyle/>
          <a:p>
            <a:pPr lvl="1"/>
            <a:r>
              <a:rPr lang="en-US" dirty="0" smtClean="0">
                <a:solidFill>
                  <a:srgbClr val="000000"/>
                </a:solidFill>
              </a:rPr>
              <a:t>Tibia </a:t>
            </a:r>
            <a:r>
              <a:rPr lang="en-US" dirty="0">
                <a:solidFill>
                  <a:srgbClr val="000000"/>
                </a:solidFill>
              </a:rPr>
              <a:t>(shin bone)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Medial </a:t>
            </a:r>
            <a:r>
              <a:rPr lang="en-US" dirty="0" smtClean="0">
                <a:solidFill>
                  <a:srgbClr val="000000"/>
                </a:solidFill>
              </a:rPr>
              <a:t>malleolus</a:t>
            </a:r>
            <a:endParaRPr lang="en-US" sz="2000" dirty="0" smtClean="0">
              <a:solidFill>
                <a:srgbClr val="000000"/>
              </a:solidFill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Fibula </a:t>
            </a:r>
            <a:r>
              <a:rPr lang="en-US" sz="2000" dirty="0">
                <a:solidFill>
                  <a:srgbClr val="000000"/>
                </a:solidFill>
              </a:rPr>
              <a:t>(leg bone)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Lateral malleolus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Tarsal bones (ankle)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Calcaneus (heel bone)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Metatarsal bones (instep)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Phalanges (toe bones)</a:t>
            </a:r>
            <a:endParaRPr lang="en-US" sz="2000" dirty="0"/>
          </a:p>
          <a:p>
            <a:pPr>
              <a:buFontTx/>
              <a:buNone/>
            </a:pPr>
            <a:endParaRPr lang="en-US" sz="20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654" y="1905000"/>
            <a:ext cx="4617417" cy="4957482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817163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3657600" cy="4572000"/>
          </a:xfrm>
        </p:spPr>
        <p:txBody>
          <a:bodyPr/>
          <a:lstStyle/>
          <a:p>
            <a:pPr lvl="1"/>
            <a:r>
              <a:rPr lang="en-US" dirty="0">
                <a:solidFill>
                  <a:srgbClr val="000000"/>
                </a:solidFill>
              </a:rPr>
              <a:t>Tarsal bones (ankle)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Calcaneus (heel bone)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Metatarsal bones (instep)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Phalanges (toe bones)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4042"/>
            <a:ext cx="4549588" cy="3503957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17330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aging skeleton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Bones undergo significant changes</a:t>
            </a:r>
          </a:p>
          <a:p>
            <a:r>
              <a:rPr lang="en-US" dirty="0">
                <a:solidFill>
                  <a:srgbClr val="000000"/>
                </a:solidFill>
              </a:rPr>
              <a:t>Loss of calcium salts</a:t>
            </a:r>
          </a:p>
          <a:p>
            <a:r>
              <a:rPr lang="en-US" dirty="0">
                <a:solidFill>
                  <a:srgbClr val="000000"/>
                </a:solidFill>
              </a:rPr>
              <a:t>Decrease in protein</a:t>
            </a:r>
          </a:p>
          <a:p>
            <a:r>
              <a:rPr lang="en-US" dirty="0">
                <a:solidFill>
                  <a:srgbClr val="000000"/>
                </a:solidFill>
              </a:rPr>
              <a:t>Reduction in collagen</a:t>
            </a:r>
          </a:p>
          <a:p>
            <a:r>
              <a:rPr lang="en-US" dirty="0">
                <a:solidFill>
                  <a:srgbClr val="000000"/>
                </a:solidFill>
              </a:rPr>
              <a:t>Loss of height</a:t>
            </a:r>
          </a:p>
          <a:p>
            <a:r>
              <a:rPr lang="en-US" dirty="0">
                <a:solidFill>
                  <a:srgbClr val="000000"/>
                </a:solidFill>
              </a:rPr>
              <a:t>Decrease in chest diameter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6502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Classified by material between adjoining bones and by degree of movement permitted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Fibrous</a:t>
            </a:r>
          </a:p>
          <a:p>
            <a:pPr lvl="1">
              <a:lnSpc>
                <a:spcPct val="80000"/>
              </a:lnSpc>
            </a:pPr>
            <a:r>
              <a:rPr lang="en-US" dirty="0" err="1">
                <a:solidFill>
                  <a:srgbClr val="000000"/>
                </a:solidFill>
              </a:rPr>
              <a:t>Synarthrosis</a:t>
            </a:r>
            <a:r>
              <a:rPr lang="en-US" dirty="0">
                <a:solidFill>
                  <a:srgbClr val="000000"/>
                </a:solidFill>
              </a:rPr>
              <a:t> (immovable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 lvl="1">
              <a:lnSpc>
                <a:spcPct val="80000"/>
              </a:lnSpc>
            </a:pPr>
            <a:r>
              <a:rPr lang="en-US" dirty="0" smtClean="0">
                <a:solidFill>
                  <a:srgbClr val="000000"/>
                </a:solidFill>
              </a:rPr>
              <a:t>Bones in our skull</a:t>
            </a: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Cartilaginous</a:t>
            </a:r>
          </a:p>
          <a:p>
            <a:pPr lvl="1">
              <a:lnSpc>
                <a:spcPct val="80000"/>
              </a:lnSpc>
            </a:pPr>
            <a:r>
              <a:rPr lang="en-US" dirty="0" err="1">
                <a:solidFill>
                  <a:srgbClr val="000000"/>
                </a:solidFill>
              </a:rPr>
              <a:t>Amphiarthrosis</a:t>
            </a:r>
            <a:r>
              <a:rPr lang="en-US" dirty="0">
                <a:solidFill>
                  <a:srgbClr val="000000"/>
                </a:solidFill>
              </a:rPr>
              <a:t> (slightly movable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 lvl="1">
              <a:lnSpc>
                <a:spcPct val="80000"/>
              </a:lnSpc>
            </a:pPr>
            <a:r>
              <a:rPr lang="en-US" dirty="0" smtClean="0">
                <a:solidFill>
                  <a:srgbClr val="000000"/>
                </a:solidFill>
              </a:rPr>
              <a:t>wrist</a:t>
            </a: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Synovial</a:t>
            </a:r>
          </a:p>
          <a:p>
            <a:pPr lvl="1">
              <a:lnSpc>
                <a:spcPct val="80000"/>
              </a:lnSpc>
            </a:pPr>
            <a:r>
              <a:rPr lang="en-US" dirty="0" err="1">
                <a:solidFill>
                  <a:srgbClr val="000000"/>
                </a:solidFill>
              </a:rPr>
              <a:t>Diarthrosis</a:t>
            </a:r>
            <a:r>
              <a:rPr lang="en-US" dirty="0">
                <a:solidFill>
                  <a:srgbClr val="000000"/>
                </a:solidFill>
              </a:rPr>
              <a:t> (freely movable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 lvl="1">
              <a:lnSpc>
                <a:spcPct val="80000"/>
              </a:lnSpc>
            </a:pPr>
            <a:r>
              <a:rPr lang="en-US" dirty="0" smtClean="0">
                <a:solidFill>
                  <a:srgbClr val="000000"/>
                </a:solidFill>
              </a:rPr>
              <a:t>elbow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75614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Synovial joints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Bones are joined by other structures in synovial joints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Structures that support and protect synovial joints</a:t>
            </a:r>
          </a:p>
          <a:p>
            <a:pPr lvl="1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</a:rPr>
              <a:t>Ligaments</a:t>
            </a:r>
          </a:p>
          <a:p>
            <a:pPr lvl="1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</a:rPr>
              <a:t>Joint capsule</a:t>
            </a:r>
          </a:p>
          <a:p>
            <a:pPr lvl="1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</a:rPr>
              <a:t>Hyaline (articular) cartilage</a:t>
            </a:r>
            <a:endParaRPr lang="en-US" sz="2400" b="1" dirty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</a:rPr>
              <a:t>Medial meniscus and lateral meniscus</a:t>
            </a:r>
          </a:p>
          <a:p>
            <a:pPr lvl="1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</a:rPr>
              <a:t>Fat</a:t>
            </a:r>
          </a:p>
          <a:p>
            <a:pPr lvl="1">
              <a:lnSpc>
                <a:spcPct val="80000"/>
              </a:lnSpc>
            </a:pPr>
            <a:r>
              <a:rPr lang="en-US" sz="2400" dirty="0" err="1">
                <a:solidFill>
                  <a:srgbClr val="000000"/>
                </a:solidFill>
              </a:rPr>
              <a:t>Bursae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583124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7"/>
          <a:stretch>
            <a:fillRect/>
          </a:stretch>
        </p:blipFill>
        <p:spPr bwMode="auto">
          <a:xfrm>
            <a:off x="2514600" y="228600"/>
            <a:ext cx="4382412" cy="6445590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14710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knee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79978"/>
            <a:ext cx="6629400" cy="5451128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45608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of bones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Several functions</a:t>
            </a:r>
          </a:p>
          <a:p>
            <a:r>
              <a:rPr lang="en-US" dirty="0">
                <a:solidFill>
                  <a:srgbClr val="000000"/>
                </a:solidFill>
              </a:rPr>
              <a:t>To serve as a firm framework for the body</a:t>
            </a:r>
          </a:p>
          <a:p>
            <a:r>
              <a:rPr lang="en-US" dirty="0">
                <a:solidFill>
                  <a:srgbClr val="000000"/>
                </a:solidFill>
              </a:rPr>
              <a:t>To protect delicate structures such as the brain and spinal cord</a:t>
            </a:r>
          </a:p>
          <a:p>
            <a:r>
              <a:rPr lang="en-US" dirty="0">
                <a:solidFill>
                  <a:srgbClr val="000000"/>
                </a:solidFill>
              </a:rPr>
              <a:t>To work as levers to produce movement</a:t>
            </a:r>
          </a:p>
          <a:p>
            <a:r>
              <a:rPr lang="en-US" dirty="0">
                <a:solidFill>
                  <a:srgbClr val="000000"/>
                </a:solidFill>
              </a:rPr>
              <a:t>To store calcium salts</a:t>
            </a:r>
          </a:p>
          <a:p>
            <a:r>
              <a:rPr lang="en-US" dirty="0">
                <a:solidFill>
                  <a:srgbClr val="000000"/>
                </a:solidFill>
              </a:rPr>
              <a:t>To produce blood cells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49247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synovial joints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Classified by types of movement they allow</a:t>
            </a:r>
          </a:p>
          <a:p>
            <a:r>
              <a:rPr lang="en-US" dirty="0">
                <a:solidFill>
                  <a:srgbClr val="000000"/>
                </a:solidFill>
              </a:rPr>
              <a:t>Gliding </a:t>
            </a:r>
          </a:p>
          <a:p>
            <a:r>
              <a:rPr lang="en-US" dirty="0">
                <a:solidFill>
                  <a:srgbClr val="000000"/>
                </a:solidFill>
              </a:rPr>
              <a:t>Hinge</a:t>
            </a:r>
          </a:p>
          <a:p>
            <a:r>
              <a:rPr lang="en-US" dirty="0">
                <a:solidFill>
                  <a:srgbClr val="000000"/>
                </a:solidFill>
              </a:rPr>
              <a:t>Pivot</a:t>
            </a:r>
          </a:p>
          <a:p>
            <a:r>
              <a:rPr lang="en-US" dirty="0" err="1">
                <a:solidFill>
                  <a:srgbClr val="000000"/>
                </a:solidFill>
              </a:rPr>
              <a:t>Condyloid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Saddle</a:t>
            </a:r>
          </a:p>
          <a:p>
            <a:r>
              <a:rPr lang="en-US" dirty="0">
                <a:solidFill>
                  <a:srgbClr val="000000"/>
                </a:solidFill>
              </a:rPr>
              <a:t>Ball-and-socket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6263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7" descr="E:\Projects\IRCD\Cohen 9e\Images for PPTs\Resized\11264.table6.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87666"/>
            <a:ext cx="6096000" cy="6295697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010010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movements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3733800" cy="4419600"/>
          </a:xfrm>
        </p:spPr>
        <p:txBody>
          <a:bodyPr>
            <a:normAutofit lnSpcReduction="10000"/>
          </a:bodyPr>
          <a:lstStyle/>
          <a:p>
            <a:pPr>
              <a:lnSpc>
                <a:spcPct val="7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Flexion- bending</a:t>
            </a:r>
          </a:p>
          <a:p>
            <a:pPr marL="114300" indent="0">
              <a:lnSpc>
                <a:spcPct val="70000"/>
              </a:lnSpc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lnSpc>
                <a:spcPct val="7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Extension- straightening</a:t>
            </a:r>
          </a:p>
          <a:p>
            <a:pPr marL="114300" indent="0">
              <a:lnSpc>
                <a:spcPct val="70000"/>
              </a:lnSpc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lnSpc>
                <a:spcPct val="7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Abduction- moving away</a:t>
            </a:r>
          </a:p>
          <a:p>
            <a:pPr marL="114300" indent="0">
              <a:lnSpc>
                <a:spcPct val="70000"/>
              </a:lnSpc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lnSpc>
                <a:spcPct val="7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Adduction- coming toward</a:t>
            </a:r>
          </a:p>
          <a:p>
            <a:pPr marL="114300" indent="0">
              <a:lnSpc>
                <a:spcPct val="70000"/>
              </a:lnSpc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lnSpc>
                <a:spcPct val="7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Circumduction- moving in a circle</a:t>
            </a:r>
          </a:p>
          <a:p>
            <a:pPr marL="114300" indent="0">
              <a:lnSpc>
                <a:spcPct val="70000"/>
              </a:lnSpc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lnSpc>
                <a:spcPct val="7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Rotation- twisting</a:t>
            </a:r>
            <a:endParaRPr lang="en-US" sz="2400" dirty="0">
              <a:solidFill>
                <a:srgbClr val="000000"/>
              </a:solidFill>
            </a:endParaRPr>
          </a:p>
          <a:p>
            <a:pPr>
              <a:lnSpc>
                <a:spcPct val="70000"/>
              </a:lnSpc>
            </a:pP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495800" y="1524001"/>
            <a:ext cx="4448175" cy="49530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>
                <a:solidFill>
                  <a:srgbClr val="000000"/>
                </a:solidFill>
              </a:rPr>
              <a:t>Movements characteristic of forearm and ankle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000000"/>
                </a:solidFill>
              </a:rPr>
              <a:t>Supination- palm up</a:t>
            </a:r>
          </a:p>
          <a:p>
            <a:pPr marL="114300" indent="0">
              <a:lnSpc>
                <a:spcPct val="80000"/>
              </a:lnSpc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000000"/>
                </a:solidFill>
              </a:rPr>
              <a:t>Pronation- palm down</a:t>
            </a:r>
          </a:p>
          <a:p>
            <a:pPr marL="114300" indent="0">
              <a:lnSpc>
                <a:spcPct val="80000"/>
              </a:lnSpc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000000"/>
                </a:solidFill>
              </a:rPr>
              <a:t>Inversion- palm toward body</a:t>
            </a:r>
          </a:p>
          <a:p>
            <a:pPr marL="114300" indent="0">
              <a:lnSpc>
                <a:spcPct val="80000"/>
              </a:lnSpc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000000"/>
                </a:solidFill>
              </a:rPr>
              <a:t>Eversion- palm away from body</a:t>
            </a:r>
          </a:p>
          <a:p>
            <a:pPr marL="114300" indent="0">
              <a:lnSpc>
                <a:spcPct val="80000"/>
              </a:lnSpc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000000"/>
                </a:solidFill>
              </a:rPr>
              <a:t>Dorsiflexion- toe up</a:t>
            </a:r>
          </a:p>
          <a:p>
            <a:pPr>
              <a:lnSpc>
                <a:spcPct val="80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000000"/>
                </a:solidFill>
              </a:rPr>
              <a:t>Plantar flexion- pointed toe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00267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81000"/>
            <a:ext cx="6539746" cy="5897450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3799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Bone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solidFill>
                  <a:srgbClr val="000000"/>
                </a:solidFill>
              </a:rPr>
              <a:t>Types of bone (osseous) tissue</a:t>
            </a:r>
            <a:endParaRPr lang="en-US" sz="1800" b="1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1800" dirty="0">
                <a:solidFill>
                  <a:srgbClr val="000000"/>
                </a:solidFill>
              </a:rPr>
              <a:t>Compact bone</a:t>
            </a:r>
          </a:p>
          <a:p>
            <a:pPr lvl="1">
              <a:lnSpc>
                <a:spcPct val="80000"/>
              </a:lnSpc>
            </a:pPr>
            <a:r>
              <a:rPr lang="en-US" sz="1800" dirty="0" err="1">
                <a:solidFill>
                  <a:srgbClr val="000000"/>
                </a:solidFill>
              </a:rPr>
              <a:t>Haversion</a:t>
            </a:r>
            <a:r>
              <a:rPr lang="en-US" sz="1800" dirty="0">
                <a:solidFill>
                  <a:srgbClr val="000000"/>
                </a:solidFill>
              </a:rPr>
              <a:t> systems (osteons)</a:t>
            </a:r>
          </a:p>
          <a:p>
            <a:pPr>
              <a:lnSpc>
                <a:spcPct val="80000"/>
              </a:lnSpc>
            </a:pPr>
            <a:r>
              <a:rPr lang="en-US" sz="1800" dirty="0">
                <a:solidFill>
                  <a:srgbClr val="000000"/>
                </a:solidFill>
              </a:rPr>
              <a:t>Spongy (</a:t>
            </a:r>
            <a:r>
              <a:rPr lang="en-US" sz="1800" dirty="0" err="1">
                <a:solidFill>
                  <a:srgbClr val="000000"/>
                </a:solidFill>
              </a:rPr>
              <a:t>cancellous</a:t>
            </a:r>
            <a:r>
              <a:rPr lang="en-US" sz="1800" dirty="0">
                <a:solidFill>
                  <a:srgbClr val="000000"/>
                </a:solidFill>
              </a:rPr>
              <a:t>) bone</a:t>
            </a:r>
          </a:p>
          <a:p>
            <a:pPr>
              <a:lnSpc>
                <a:spcPct val="80000"/>
              </a:lnSpc>
            </a:pPr>
            <a:r>
              <a:rPr lang="en-US" sz="1800" dirty="0">
                <a:solidFill>
                  <a:srgbClr val="000000"/>
                </a:solidFill>
              </a:rPr>
              <a:t>Bone marrow</a:t>
            </a:r>
          </a:p>
          <a:p>
            <a:pPr lvl="1">
              <a:lnSpc>
                <a:spcPct val="80000"/>
              </a:lnSpc>
            </a:pPr>
            <a:r>
              <a:rPr lang="en-US" sz="1800" dirty="0">
                <a:solidFill>
                  <a:srgbClr val="000000"/>
                </a:solidFill>
              </a:rPr>
              <a:t>Red marrow</a:t>
            </a:r>
          </a:p>
          <a:p>
            <a:pPr lvl="1">
              <a:lnSpc>
                <a:spcPct val="80000"/>
              </a:lnSpc>
            </a:pPr>
            <a:r>
              <a:rPr lang="en-US" sz="1800" dirty="0">
                <a:solidFill>
                  <a:srgbClr val="000000"/>
                </a:solidFill>
              </a:rPr>
              <a:t>Yellow marrow</a:t>
            </a:r>
          </a:p>
          <a:p>
            <a:pPr>
              <a:lnSpc>
                <a:spcPct val="80000"/>
              </a:lnSpc>
            </a:pPr>
            <a:r>
              <a:rPr lang="en-US" sz="1800" dirty="0">
                <a:solidFill>
                  <a:srgbClr val="000000"/>
                </a:solidFill>
              </a:rPr>
              <a:t>Bone membranes</a:t>
            </a:r>
          </a:p>
          <a:p>
            <a:pPr lvl="1">
              <a:lnSpc>
                <a:spcPct val="80000"/>
              </a:lnSpc>
            </a:pPr>
            <a:r>
              <a:rPr lang="en-US" sz="1800" dirty="0" err="1">
                <a:solidFill>
                  <a:srgbClr val="000000"/>
                </a:solidFill>
              </a:rPr>
              <a:t>Periosteum</a:t>
            </a:r>
            <a:endParaRPr lang="en-US" sz="1800" dirty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sz="1800" dirty="0" err="1">
                <a:solidFill>
                  <a:srgbClr val="000000"/>
                </a:solidFill>
              </a:rPr>
              <a:t>Endosteum</a:t>
            </a:r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069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 descr="E:\Projects\IRCD\Cohen 9e\Images for PPTs\Resized\11264.fig06.0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7" y="1862931"/>
            <a:ext cx="5343525" cy="4152900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6938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8600"/>
            <a:ext cx="4114800" cy="6332576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12005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Bone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Types of bone cells</a:t>
            </a:r>
          </a:p>
          <a:p>
            <a:r>
              <a:rPr lang="en-US" dirty="0">
                <a:solidFill>
                  <a:srgbClr val="000000"/>
                </a:solidFill>
              </a:rPr>
              <a:t>Osteoblasts manufacture the matrix</a:t>
            </a:r>
          </a:p>
          <a:p>
            <a:r>
              <a:rPr lang="en-US" dirty="0">
                <a:solidFill>
                  <a:srgbClr val="000000"/>
                </a:solidFill>
              </a:rPr>
              <a:t>Osteocytes maintain and repair existing bone matrix</a:t>
            </a:r>
          </a:p>
          <a:p>
            <a:r>
              <a:rPr lang="en-US" dirty="0">
                <a:solidFill>
                  <a:srgbClr val="000000"/>
                </a:solidFill>
              </a:rPr>
              <a:t>Osteoclasts resorb bone tissue</a:t>
            </a:r>
          </a:p>
          <a:p>
            <a:r>
              <a:rPr lang="en-US" dirty="0">
                <a:solidFill>
                  <a:srgbClr val="000000"/>
                </a:solidFill>
              </a:rPr>
              <a:t>Ossification is conversion of cartilage to bone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483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Formation of long bone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Cartilage begins to turn into bone</a:t>
            </a:r>
          </a:p>
          <a:p>
            <a:r>
              <a:rPr lang="en-US" dirty="0">
                <a:solidFill>
                  <a:srgbClr val="000000"/>
                </a:solidFill>
              </a:rPr>
              <a:t>Epiphyseal plates develop across bone ends </a:t>
            </a:r>
          </a:p>
          <a:p>
            <a:r>
              <a:rPr lang="en-US" dirty="0">
                <a:solidFill>
                  <a:srgbClr val="000000"/>
                </a:solidFill>
              </a:rPr>
              <a:t>Bones continue to lengthen </a:t>
            </a:r>
          </a:p>
          <a:p>
            <a:r>
              <a:rPr lang="en-US" dirty="0">
                <a:solidFill>
                  <a:srgbClr val="000000"/>
                </a:solidFill>
              </a:rPr>
              <a:t>Bones stop lengthening </a:t>
            </a:r>
          </a:p>
          <a:p>
            <a:r>
              <a:rPr lang="en-US" dirty="0">
                <a:solidFill>
                  <a:srgbClr val="000000"/>
                </a:solidFill>
              </a:rPr>
              <a:t>Bone </a:t>
            </a:r>
            <a:r>
              <a:rPr lang="en-US" dirty="0" err="1">
                <a:solidFill>
                  <a:srgbClr val="000000"/>
                </a:solidFill>
              </a:rPr>
              <a:t>resorption</a:t>
            </a:r>
            <a:r>
              <a:rPr lang="en-US" dirty="0">
                <a:solidFill>
                  <a:srgbClr val="000000"/>
                </a:solidFill>
              </a:rPr>
              <a:t> and formation continues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8777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751</TotalTime>
  <Words>662</Words>
  <Application>Microsoft Office PowerPoint</Application>
  <PresentationFormat>On-screen Show (4:3)</PresentationFormat>
  <Paragraphs>215</Paragraphs>
  <Slides>43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Apothecary</vt:lpstr>
      <vt:lpstr>Chapter 6 </vt:lpstr>
      <vt:lpstr>skeleton</vt:lpstr>
      <vt:lpstr>PowerPoint Presentation</vt:lpstr>
      <vt:lpstr>Functions of bones</vt:lpstr>
      <vt:lpstr>Bone structure</vt:lpstr>
      <vt:lpstr>PowerPoint Presentation</vt:lpstr>
      <vt:lpstr>PowerPoint Presentation</vt:lpstr>
      <vt:lpstr>Bone growth</vt:lpstr>
      <vt:lpstr>Formation of long bone</vt:lpstr>
      <vt:lpstr>Bone markings</vt:lpstr>
      <vt:lpstr>Bones of the axial skeleton</vt:lpstr>
      <vt:lpstr>skull</vt:lpstr>
      <vt:lpstr>PowerPoint Presentation</vt:lpstr>
      <vt:lpstr>PowerPoint Presentation</vt:lpstr>
      <vt:lpstr>PowerPoint Presentation</vt:lpstr>
      <vt:lpstr>PowerPoint Presentation</vt:lpstr>
      <vt:lpstr>Infant skull</vt:lpstr>
      <vt:lpstr>Axial skeleton</vt:lpstr>
      <vt:lpstr>PowerPoint Presentation</vt:lpstr>
      <vt:lpstr>Atlas and axis</vt:lpstr>
      <vt:lpstr>PowerPoint Presentation</vt:lpstr>
      <vt:lpstr>Appendicular skeleton</vt:lpstr>
      <vt:lpstr>Pectoral girdle</vt:lpstr>
      <vt:lpstr>PowerPoint Presentation</vt:lpstr>
      <vt:lpstr>Radius and ulna</vt:lpstr>
      <vt:lpstr>Forearm movement</vt:lpstr>
      <vt:lpstr>Elbow joint</vt:lpstr>
      <vt:lpstr>hands</vt:lpstr>
      <vt:lpstr>Pelvic girdle</vt:lpstr>
      <vt:lpstr>PowerPoint Presentation</vt:lpstr>
      <vt:lpstr>Male vs female pelvis</vt:lpstr>
      <vt:lpstr>Legs</vt:lpstr>
      <vt:lpstr>legs</vt:lpstr>
      <vt:lpstr>feet</vt:lpstr>
      <vt:lpstr>The aging skeleton</vt:lpstr>
      <vt:lpstr>Joints </vt:lpstr>
      <vt:lpstr>Synovial joints</vt:lpstr>
      <vt:lpstr>PowerPoint Presentation</vt:lpstr>
      <vt:lpstr>knee</vt:lpstr>
      <vt:lpstr>Types of synovial joints</vt:lpstr>
      <vt:lpstr>PowerPoint Presentation</vt:lpstr>
      <vt:lpstr>movements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</dc:title>
  <dc:creator>Jamie Batts</dc:creator>
  <cp:lastModifiedBy>Jamie Batts</cp:lastModifiedBy>
  <cp:revision>6</cp:revision>
  <dcterms:created xsi:type="dcterms:W3CDTF">2011-08-06T23:18:08Z</dcterms:created>
  <dcterms:modified xsi:type="dcterms:W3CDTF">2011-08-07T11:49:40Z</dcterms:modified>
</cp:coreProperties>
</file>